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NU LNU" initials="FL" lastIdx="1" clrIdx="0">
    <p:extLst>
      <p:ext uri="{19B8F6BF-5375-455C-9EA6-DF929625EA0E}">
        <p15:presenceInfo xmlns:p15="http://schemas.microsoft.com/office/powerpoint/2012/main" userId="FNU LNU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10-14T00:30:31.381" idx="1">
    <p:pos x="10" y="10"/>
    <p:text/>
    <p:extLst>
      <p:ext uri="{C676402C-5697-4E1C-873F-D02D1690AC5C}">
        <p15:threadingInfo xmlns:p15="http://schemas.microsoft.com/office/powerpoint/2012/main" timeZoneBias="-4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B7B0A-32BA-41A8-940B-654D657970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134042-72B0-47F6-9004-389E8C2262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F73921-D8EE-4D53-AA38-3CCCBF4F8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E850-42D6-4190-9A5F-4E9B3B63C828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447C19-A3FD-4626-B50C-7B6BC19AC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F2CB29-F713-46E4-9FD7-1C39BCCBD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23E0-DCCF-4699-9B0D-2F89299A1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731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A0508-A7A8-4398-92EC-F779B9B7D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842846-EC8D-4A65-8B6A-8FB8695DE1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D4099-A78C-44BA-9C2C-BC122EB6D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E850-42D6-4190-9A5F-4E9B3B63C828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603A4C-E13D-4D7D-8413-F53C5E543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C7AB27-32C1-4A06-AC78-2EB7C8F83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23E0-DCCF-4699-9B0D-2F89299A1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86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1311B3-8EF0-4064-AEC6-74565D31C6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5BDDC8-F7DA-43C8-969B-95AE6ABCD9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639FD-D5C3-4E27-8F62-02C8830D5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E850-42D6-4190-9A5F-4E9B3B63C828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029B2D-5045-49CE-9036-720819A65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AAB837-B874-40C3-91B7-DAB052CAA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23E0-DCCF-4699-9B0D-2F89299A1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610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7463B-9B42-4E1C-998C-3FA78EB4C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59E82-41B9-4C5C-9FCB-E065F8911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4A9973-0923-421F-BB00-FA032F9C6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E850-42D6-4190-9A5F-4E9B3B63C828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B1EB05-793A-4AC4-9504-4BD97EBCF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38BFA4-AEC4-4E37-80EF-FF04C79FF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23E0-DCCF-4699-9B0D-2F89299A1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965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4A456-39B6-40F3-963D-3650BE3DC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D78CF2-29AB-4041-BD3A-835D77BC03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D30713-D001-4EE8-8D76-E156D727C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E850-42D6-4190-9A5F-4E9B3B63C828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598762-E7A6-4C0A-913F-CFF60D698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9FAAEA-E1AA-4205-A8A3-257EF070E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23E0-DCCF-4699-9B0D-2F89299A1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11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7EE52-3FA1-4D1D-9E78-B572E92BB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71060A-5CA8-4A76-88D5-95907BEDF4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77149A-3409-4E0D-BB04-58F4F8386D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1565AF-6B83-40F3-91C7-229E948A7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E850-42D6-4190-9A5F-4E9B3B63C828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873A26-1583-4072-9BA3-C46ED6D12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56751F-64DD-4A6D-AF14-6EE53AB84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23E0-DCCF-4699-9B0D-2F89299A1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720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74015-0DEC-42A5-8A09-75186B9DD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2C4F95-B629-406C-81C3-5A73BE6C2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8A91E8-6DCA-4904-83BA-3329F837A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D07D94-794B-4DED-9925-357263077D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EF2335-8124-4828-9503-CCD0B49E8B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A1793D-1B7B-4298-B741-79C8D6C28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E850-42D6-4190-9A5F-4E9B3B63C828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526770-0F5D-4A6F-9E3F-4A4B758F3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E49EC9-C4DC-4426-A355-53D1C41D5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23E0-DCCF-4699-9B0D-2F89299A1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518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5ADA8-D9CA-41DD-9AAB-960EFFDB7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D1AB4E-6CB3-4909-B486-6AB7CA013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E850-42D6-4190-9A5F-4E9B3B63C828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55B458-1148-4B3A-8200-97C6698B6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5465D6-C14A-4F01-A6A3-6A4A6A061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23E0-DCCF-4699-9B0D-2F89299A1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482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FD39F7-7F3A-435C-B96D-67F27AA8A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E850-42D6-4190-9A5F-4E9B3B63C828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E10FEE-6D4B-42BF-873E-5D92CA6A5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DEFB58-82B1-4A44-9E59-C42B183ED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23E0-DCCF-4699-9B0D-2F89299A1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0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CF2AF-4581-4E1E-81A3-792366C36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5E6E5-4D0E-41BB-AE33-2D70901740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87B73B-9762-4DAA-9CD5-EA6037324B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BD906B-6850-479E-A2C3-01BF9F85B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E850-42D6-4190-9A5F-4E9B3B63C828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51F10A-7FC9-4D3D-80C2-104E16CF1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30582D-2004-4B68-80BD-43E01D356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23E0-DCCF-4699-9B0D-2F89299A1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002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AF027-EB2B-4944-9785-A3D4A3C27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27DEDE-3C7D-4326-B408-97130221EC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8B147C-B2D5-4608-AABC-B39F02153A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2995FE-9336-4203-BC37-E6F5523B5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E850-42D6-4190-9A5F-4E9B3B63C828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B77829-53A7-446B-809F-31E16C310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610EAA-1B8A-4458-825D-87E588D84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23E0-DCCF-4699-9B0D-2F89299A1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784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B5A12A-3976-4CFE-925F-AAAE74952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17470D-F75B-4117-A509-75E6F18CAE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864135-4B84-40EC-93D0-B476ACC05B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4E850-42D6-4190-9A5F-4E9B3B63C828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8ABCBF-E3D0-43F1-B44C-E2817B342A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009455-E43E-4B71-931F-C0B0703BFF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F23E0-DCCF-4699-9B0D-2F89299A1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333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qlbi.com/" TargetMode="External"/><Relationship Id="rId2" Type="http://schemas.openxmlformats.org/officeDocument/2006/relationships/hyperlink" Target="https://www.daxpatterns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hyperlink" Target="https://www.daxpatterns.com/semi-additive-calculations/" TargetMode="External"/><Relationship Id="rId18" Type="http://schemas.openxmlformats.org/officeDocument/2006/relationships/image" Target="../media/image10.tmp"/><Relationship Id="rId26" Type="http://schemas.openxmlformats.org/officeDocument/2006/relationships/image" Target="../media/image14.tmp"/><Relationship Id="rId39" Type="http://schemas.openxmlformats.org/officeDocument/2006/relationships/hyperlink" Target="https://www.daxpatterns.com/parent-child-hierarchies/" TargetMode="External"/><Relationship Id="rId21" Type="http://schemas.openxmlformats.org/officeDocument/2006/relationships/hyperlink" Target="https://www.daxpatterns.com/static-segmentation/" TargetMode="External"/><Relationship Id="rId34" Type="http://schemas.openxmlformats.org/officeDocument/2006/relationships/image" Target="../media/image18.tmp"/><Relationship Id="rId42" Type="http://schemas.openxmlformats.org/officeDocument/2006/relationships/image" Target="../media/image22.tmp"/><Relationship Id="rId47" Type="http://schemas.openxmlformats.org/officeDocument/2006/relationships/hyperlink" Target="https://www.daxpatterns.com/ranking/" TargetMode="External"/><Relationship Id="rId7" Type="http://schemas.openxmlformats.org/officeDocument/2006/relationships/hyperlink" Target="https://www.daxpatterns.com/week-related-calculations/" TargetMode="External"/><Relationship Id="rId2" Type="http://schemas.openxmlformats.org/officeDocument/2006/relationships/hyperlink" Target="https://www.daxpatterns.com/time-patterns/" TargetMode="External"/><Relationship Id="rId16" Type="http://schemas.openxmlformats.org/officeDocument/2006/relationships/image" Target="../media/image9.tmp"/><Relationship Id="rId29" Type="http://schemas.openxmlformats.org/officeDocument/2006/relationships/hyperlink" Target="https://www.daxpatterns.com/survey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tmp"/><Relationship Id="rId11" Type="http://schemas.openxmlformats.org/officeDocument/2006/relationships/hyperlink" Target="https://www.daxpatterns.com/comparing-different-time-periods/" TargetMode="External"/><Relationship Id="rId24" Type="http://schemas.openxmlformats.org/officeDocument/2006/relationships/image" Target="../media/image13.tmp"/><Relationship Id="rId32" Type="http://schemas.openxmlformats.org/officeDocument/2006/relationships/image" Target="../media/image17.tmp"/><Relationship Id="rId37" Type="http://schemas.openxmlformats.org/officeDocument/2006/relationships/hyperlink" Target="https://www.daxpatterns.com/hierarchies/" TargetMode="External"/><Relationship Id="rId40" Type="http://schemas.openxmlformats.org/officeDocument/2006/relationships/image" Target="../media/image21.tmp"/><Relationship Id="rId45" Type="http://schemas.openxmlformats.org/officeDocument/2006/relationships/hyperlink" Target="https://www.daxpatterns.com/transition-matrix/" TargetMode="External"/><Relationship Id="rId5" Type="http://schemas.openxmlformats.org/officeDocument/2006/relationships/hyperlink" Target="https://www.daxpatterns.com/month-related-calculations/" TargetMode="External"/><Relationship Id="rId15" Type="http://schemas.openxmlformats.org/officeDocument/2006/relationships/hyperlink" Target="https://www.daxpatterns.com/cumulative-total/" TargetMode="External"/><Relationship Id="rId23" Type="http://schemas.openxmlformats.org/officeDocument/2006/relationships/hyperlink" Target="https://www.daxpatterns.com/dynamic-segmentation/" TargetMode="External"/><Relationship Id="rId28" Type="http://schemas.openxmlformats.org/officeDocument/2006/relationships/image" Target="../media/image15.tmp"/><Relationship Id="rId36" Type="http://schemas.openxmlformats.org/officeDocument/2006/relationships/image" Target="../media/image19.tmp"/><Relationship Id="rId10" Type="http://schemas.openxmlformats.org/officeDocument/2006/relationships/image" Target="../media/image6.tmp"/><Relationship Id="rId19" Type="http://schemas.openxmlformats.org/officeDocument/2006/relationships/hyperlink" Target="https://www.daxpatterns.com/parameter-table/" TargetMode="External"/><Relationship Id="rId31" Type="http://schemas.openxmlformats.org/officeDocument/2006/relationships/hyperlink" Target="https://www.daxpatterns.com/basket-analysis/" TargetMode="External"/><Relationship Id="rId44" Type="http://schemas.openxmlformats.org/officeDocument/2006/relationships/image" Target="../media/image23.tmp"/><Relationship Id="rId4" Type="http://schemas.openxmlformats.org/officeDocument/2006/relationships/image" Target="../media/image3.tmp"/><Relationship Id="rId9" Type="http://schemas.openxmlformats.org/officeDocument/2006/relationships/hyperlink" Target="https://www.daxpatterns.com/custom-time-related-calculations/" TargetMode="External"/><Relationship Id="rId14" Type="http://schemas.openxmlformats.org/officeDocument/2006/relationships/image" Target="../media/image8.tmp"/><Relationship Id="rId22" Type="http://schemas.openxmlformats.org/officeDocument/2006/relationships/image" Target="../media/image12.tmp"/><Relationship Id="rId27" Type="http://schemas.openxmlformats.org/officeDocument/2006/relationships/hyperlink" Target="https://www.daxpatterns.com/budget/" TargetMode="External"/><Relationship Id="rId30" Type="http://schemas.openxmlformats.org/officeDocument/2006/relationships/image" Target="../media/image16.tmp"/><Relationship Id="rId35" Type="http://schemas.openxmlformats.org/officeDocument/2006/relationships/hyperlink" Target="https://www.daxpatterns.com/currency-conversion/" TargetMode="External"/><Relationship Id="rId43" Type="http://schemas.openxmlformats.org/officeDocument/2006/relationships/hyperlink" Target="https://www.daxpatterns.com/like-for-like-comparison/" TargetMode="External"/><Relationship Id="rId48" Type="http://schemas.openxmlformats.org/officeDocument/2006/relationships/image" Target="../media/image25.tmp"/><Relationship Id="rId8" Type="http://schemas.openxmlformats.org/officeDocument/2006/relationships/image" Target="../media/image5.tmp"/><Relationship Id="rId3" Type="http://schemas.openxmlformats.org/officeDocument/2006/relationships/hyperlink" Target="https://www.daxpatterns.com/standard-time-related-calculations/" TargetMode="External"/><Relationship Id="rId12" Type="http://schemas.openxmlformats.org/officeDocument/2006/relationships/image" Target="../media/image7.tmp"/><Relationship Id="rId17" Type="http://schemas.openxmlformats.org/officeDocument/2006/relationships/hyperlink" Target="https://www.daxpatterns.com/related-distinct-count/" TargetMode="External"/><Relationship Id="rId25" Type="http://schemas.openxmlformats.org/officeDocument/2006/relationships/hyperlink" Target="https://www.daxpatterns.com/abc-classification/" TargetMode="External"/><Relationship Id="rId33" Type="http://schemas.openxmlformats.org/officeDocument/2006/relationships/hyperlink" Target="https://www.daxpatterns.com/new-and-returning-customers/" TargetMode="External"/><Relationship Id="rId38" Type="http://schemas.openxmlformats.org/officeDocument/2006/relationships/image" Target="../media/image20.tmp"/><Relationship Id="rId46" Type="http://schemas.openxmlformats.org/officeDocument/2006/relationships/image" Target="../media/image24.tmp"/><Relationship Id="rId20" Type="http://schemas.openxmlformats.org/officeDocument/2006/relationships/image" Target="../media/image11.tmp"/><Relationship Id="rId41" Type="http://schemas.openxmlformats.org/officeDocument/2006/relationships/hyperlink" Target="https://www.daxpatterns.com/events-in-progres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67007-8677-4AC5-9C68-8272AC69DF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DAX Patterns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622774-ACF8-4321-AB34-595FF7FC11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068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68475-ECF1-4947-A27C-11C9AE246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Patterns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4A0AF-159B-4A3D-981B-DFEC9EE1C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Recurring Problem-Solution</a:t>
            </a:r>
          </a:p>
          <a:p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Reusability!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8D9B43B-1DFB-481C-BE27-4020D3B593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243" y="3130081"/>
            <a:ext cx="7965730" cy="303333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DF9F9AC-A865-4819-8BF5-85334C688B75}"/>
              </a:ext>
            </a:extLst>
          </p:cNvPr>
          <p:cNvSpPr txBox="1"/>
          <p:nvPr/>
        </p:nvSpPr>
        <p:spPr>
          <a:xfrm>
            <a:off x="7289443" y="6176963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Marco Russo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9B5A77-9037-4830-8AB3-29BEC81651F1}"/>
              </a:ext>
            </a:extLst>
          </p:cNvPr>
          <p:cNvSpPr txBox="1"/>
          <p:nvPr/>
        </p:nvSpPr>
        <p:spPr>
          <a:xfrm>
            <a:off x="2215167" y="6176963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Alberto Ferrari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129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4FF73-AB57-4E26-AE83-FC51BBC69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URLs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203B9-8F54-4EEE-A23D-254524A6B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https://www.daxpatterns.com/</a:t>
            </a:r>
            <a:endParaRPr lang="en-US" dirty="0"/>
          </a:p>
          <a:p>
            <a:r>
              <a:rPr lang="en-US" dirty="0">
                <a:hlinkClick r:id="rId3"/>
              </a:rPr>
              <a:t>https://www.sqlbi.com/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A257857-E8E2-4AA3-A28C-5E5C7D3D3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9329" y="1027906"/>
            <a:ext cx="3857625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2637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CB525-5FD9-4376-832A-7712D3CD1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Patterns Set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60540B06-8D53-4788-B884-AE083B5CC8E3}"/>
              </a:ext>
            </a:extLst>
          </p:cNvPr>
          <p:cNvGrpSpPr/>
          <p:nvPr/>
        </p:nvGrpSpPr>
        <p:grpSpPr>
          <a:xfrm>
            <a:off x="838200" y="1519707"/>
            <a:ext cx="6985000" cy="1610566"/>
            <a:chOff x="838200" y="1519707"/>
            <a:chExt cx="6985000" cy="1610566"/>
          </a:xfrm>
        </p:grpSpPr>
        <p:sp>
          <p:nvSpPr>
            <p:cNvPr id="12" name="Rectangle: Rounded Corners 11">
              <a:hlinkClick r:id="rId2" tooltip="Time Patterns"/>
              <a:extLst>
                <a:ext uri="{FF2B5EF4-FFF2-40B4-BE49-F238E27FC236}">
                  <a16:creationId xmlns:a16="http://schemas.microsoft.com/office/drawing/2014/main" id="{875C3696-44A7-466D-B323-8E5AC7F49819}"/>
                </a:ext>
              </a:extLst>
            </p:cNvPr>
            <p:cNvSpPr/>
            <p:nvPr/>
          </p:nvSpPr>
          <p:spPr>
            <a:xfrm>
              <a:off x="838200" y="1519707"/>
              <a:ext cx="6985000" cy="1610566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b" anchorCtr="1"/>
            <a:lstStyle/>
            <a:p>
              <a:pPr algn="ctr"/>
              <a:r>
                <a:rPr lang="en-US" dirty="0"/>
                <a:t>Time Patterns</a:t>
              </a:r>
            </a:p>
          </p:txBody>
        </p:sp>
        <p:pic>
          <p:nvPicPr>
            <p:cNvPr id="5" name="Picture 4">
              <a:hlinkClick r:id="rId3" tooltip="Standard Time-Related Calculations"/>
              <a:extLst>
                <a:ext uri="{FF2B5EF4-FFF2-40B4-BE49-F238E27FC236}">
                  <a16:creationId xmlns:a16="http://schemas.microsoft.com/office/drawing/2014/main" id="{8C06BA08-F71D-4386-AC67-FA3AC31A0B9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1499" y="1756074"/>
              <a:ext cx="905001" cy="905001"/>
            </a:xfrm>
            <a:prstGeom prst="rect">
              <a:avLst/>
            </a:prstGeom>
          </p:spPr>
        </p:pic>
        <p:pic>
          <p:nvPicPr>
            <p:cNvPr id="7" name="Picture 6">
              <a:hlinkClick r:id="rId5" tooltip="Month-Related Calculations"/>
              <a:extLst>
                <a:ext uri="{FF2B5EF4-FFF2-40B4-BE49-F238E27FC236}">
                  <a16:creationId xmlns:a16="http://schemas.microsoft.com/office/drawing/2014/main" id="{07E47767-FC59-4F5B-A2EC-B09ABB1F766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05152" y="1751310"/>
              <a:ext cx="895475" cy="914528"/>
            </a:xfrm>
            <a:prstGeom prst="rect">
              <a:avLst/>
            </a:prstGeom>
          </p:spPr>
        </p:pic>
        <p:pic>
          <p:nvPicPr>
            <p:cNvPr id="9" name="Picture 8">
              <a:hlinkClick r:id="rId7" tooltip="Week-Related Calculations"/>
              <a:extLst>
                <a:ext uri="{FF2B5EF4-FFF2-40B4-BE49-F238E27FC236}">
                  <a16:creationId xmlns:a16="http://schemas.microsoft.com/office/drawing/2014/main" id="{63582F2E-1944-4EB6-97CC-FF0DBA28BE4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29279" y="1765600"/>
              <a:ext cx="876422" cy="885949"/>
            </a:xfrm>
            <a:prstGeom prst="rect">
              <a:avLst/>
            </a:prstGeom>
          </p:spPr>
        </p:pic>
        <p:pic>
          <p:nvPicPr>
            <p:cNvPr id="11" name="Picture 10">
              <a:hlinkClick r:id="rId9" tooltip="Custom Time-Related Calculations"/>
              <a:extLst>
                <a:ext uri="{FF2B5EF4-FFF2-40B4-BE49-F238E27FC236}">
                  <a16:creationId xmlns:a16="http://schemas.microsoft.com/office/drawing/2014/main" id="{FED17CCE-7349-452E-88F2-B161FBE6908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34353" y="1751310"/>
              <a:ext cx="924054" cy="914528"/>
            </a:xfrm>
            <a:prstGeom prst="rect">
              <a:avLst/>
            </a:prstGeom>
          </p:spPr>
        </p:pic>
      </p:grpSp>
      <p:pic>
        <p:nvPicPr>
          <p:cNvPr id="14" name="Picture 13">
            <a:hlinkClick r:id="rId11" tooltip="Comparing Different Time Periods"/>
            <a:extLst>
              <a:ext uri="{FF2B5EF4-FFF2-40B4-BE49-F238E27FC236}">
                <a16:creationId xmlns:a16="http://schemas.microsoft.com/office/drawing/2014/main" id="{C34CE310-2AC5-4A3E-91C5-64A29A30636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0930" y="1746548"/>
            <a:ext cx="876422" cy="905001"/>
          </a:xfrm>
          <a:prstGeom prst="rect">
            <a:avLst/>
          </a:prstGeom>
        </p:spPr>
      </p:pic>
      <p:grpSp>
        <p:nvGrpSpPr>
          <p:cNvPr id="51" name="Group 50">
            <a:extLst>
              <a:ext uri="{FF2B5EF4-FFF2-40B4-BE49-F238E27FC236}">
                <a16:creationId xmlns:a16="http://schemas.microsoft.com/office/drawing/2014/main" id="{2FD6F47E-AAB6-45D4-A3DC-04EAB25AE041}"/>
              </a:ext>
            </a:extLst>
          </p:cNvPr>
          <p:cNvGrpSpPr/>
          <p:nvPr/>
        </p:nvGrpSpPr>
        <p:grpSpPr>
          <a:xfrm>
            <a:off x="1071498" y="3365498"/>
            <a:ext cx="8623012" cy="3342616"/>
            <a:chOff x="1071498" y="3365498"/>
            <a:chExt cx="8623012" cy="3342616"/>
          </a:xfrm>
        </p:grpSpPr>
        <p:pic>
          <p:nvPicPr>
            <p:cNvPr id="16" name="Picture 15">
              <a:hlinkClick r:id="rId13" tooltip="Semi-Additive Calculations"/>
              <a:extLst>
                <a:ext uri="{FF2B5EF4-FFF2-40B4-BE49-F238E27FC236}">
                  <a16:creationId xmlns:a16="http://schemas.microsoft.com/office/drawing/2014/main" id="{69048FF8-5CFF-4728-81B3-BD755BA8AD24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1498" y="3375025"/>
              <a:ext cx="905001" cy="895475"/>
            </a:xfrm>
            <a:prstGeom prst="rect">
              <a:avLst/>
            </a:prstGeom>
          </p:spPr>
        </p:pic>
        <p:pic>
          <p:nvPicPr>
            <p:cNvPr id="18" name="Picture 17">
              <a:hlinkClick r:id="rId15" tooltip="Cumulative Total"/>
              <a:extLst>
                <a:ext uri="{FF2B5EF4-FFF2-40B4-BE49-F238E27FC236}">
                  <a16:creationId xmlns:a16="http://schemas.microsoft.com/office/drawing/2014/main" id="{D7E80E6F-1C57-4D6A-833F-05CC80FFE844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08431" y="3365498"/>
              <a:ext cx="914528" cy="914528"/>
            </a:xfrm>
            <a:prstGeom prst="rect">
              <a:avLst/>
            </a:prstGeom>
          </p:spPr>
        </p:pic>
        <p:pic>
          <p:nvPicPr>
            <p:cNvPr id="20" name="Picture 19">
              <a:hlinkClick r:id="rId17" tooltip="Related Ddistinct Count"/>
              <a:extLst>
                <a:ext uri="{FF2B5EF4-FFF2-40B4-BE49-F238E27FC236}">
                  <a16:creationId xmlns:a16="http://schemas.microsoft.com/office/drawing/2014/main" id="{A4A7D95D-5670-4370-A806-E4B7CC319ED3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44412" y="3370262"/>
              <a:ext cx="924054" cy="905001"/>
            </a:xfrm>
            <a:prstGeom prst="rect">
              <a:avLst/>
            </a:prstGeom>
          </p:spPr>
        </p:pic>
        <p:pic>
          <p:nvPicPr>
            <p:cNvPr id="22" name="Picture 21">
              <a:hlinkClick r:id="rId19" tooltip="Parameter Table"/>
              <a:extLst>
                <a:ext uri="{FF2B5EF4-FFF2-40B4-BE49-F238E27FC236}">
                  <a16:creationId xmlns:a16="http://schemas.microsoft.com/office/drawing/2014/main" id="{D9D47BC1-D554-4DCC-A726-93E3C53C00B6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97541" y="3375025"/>
              <a:ext cx="905001" cy="895475"/>
            </a:xfrm>
            <a:prstGeom prst="rect">
              <a:avLst/>
            </a:prstGeom>
          </p:spPr>
        </p:pic>
        <p:pic>
          <p:nvPicPr>
            <p:cNvPr id="24" name="Picture 23">
              <a:hlinkClick r:id="rId21" tooltip="Static Segmentation"/>
              <a:extLst>
                <a:ext uri="{FF2B5EF4-FFF2-40B4-BE49-F238E27FC236}">
                  <a16:creationId xmlns:a16="http://schemas.microsoft.com/office/drawing/2014/main" id="{F1E0275D-3D92-4C94-90A3-4F660E58C8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29710" y="3375025"/>
              <a:ext cx="914528" cy="895475"/>
            </a:xfrm>
            <a:prstGeom prst="rect">
              <a:avLst/>
            </a:prstGeom>
          </p:spPr>
        </p:pic>
        <p:pic>
          <p:nvPicPr>
            <p:cNvPr id="26" name="Picture 25">
              <a:hlinkClick r:id="rId23" tooltip="Dynamic Segmentation"/>
              <a:extLst>
                <a:ext uri="{FF2B5EF4-FFF2-40B4-BE49-F238E27FC236}">
                  <a16:creationId xmlns:a16="http://schemas.microsoft.com/office/drawing/2014/main" id="{47AEC2D2-BC39-4BC3-A65E-CBC0A097438C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79983" y="3375025"/>
              <a:ext cx="895475" cy="895475"/>
            </a:xfrm>
            <a:prstGeom prst="rect">
              <a:avLst/>
            </a:prstGeom>
          </p:spPr>
        </p:pic>
        <p:pic>
          <p:nvPicPr>
            <p:cNvPr id="28" name="Picture 27">
              <a:hlinkClick r:id="rId25" tooltip="ABC Classification"/>
              <a:extLst>
                <a:ext uri="{FF2B5EF4-FFF2-40B4-BE49-F238E27FC236}">
                  <a16:creationId xmlns:a16="http://schemas.microsoft.com/office/drawing/2014/main" id="{8D97610C-A1A6-4C38-9EF5-6DCCC7171E46}"/>
                </a:ext>
              </a:extLst>
            </p:cNvPr>
            <p:cNvPicPr>
              <a:picLocks noChangeAspect="1"/>
            </p:cNvPicPr>
            <p:nvPr/>
          </p:nvPicPr>
          <p:blipFill>
            <a:blip r:embed="rId2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1498" y="4570016"/>
              <a:ext cx="905001" cy="924054"/>
            </a:xfrm>
            <a:prstGeom prst="rect">
              <a:avLst/>
            </a:prstGeom>
          </p:spPr>
        </p:pic>
        <p:pic>
          <p:nvPicPr>
            <p:cNvPr id="30" name="Picture 29">
              <a:hlinkClick r:id="rId27" tooltip="Budget"/>
              <a:extLst>
                <a:ext uri="{FF2B5EF4-FFF2-40B4-BE49-F238E27FC236}">
                  <a16:creationId xmlns:a16="http://schemas.microsoft.com/office/drawing/2014/main" id="{63B8C596-1B61-42FC-B2A3-5942B682A4ED}"/>
                </a:ext>
              </a:extLst>
            </p:cNvPr>
            <p:cNvPicPr>
              <a:picLocks noChangeAspect="1"/>
            </p:cNvPicPr>
            <p:nvPr/>
          </p:nvPicPr>
          <p:blipFill>
            <a:blip r:embed="rId2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13195" y="4589069"/>
              <a:ext cx="905001" cy="895475"/>
            </a:xfrm>
            <a:prstGeom prst="rect">
              <a:avLst/>
            </a:prstGeom>
          </p:spPr>
        </p:pic>
        <p:pic>
          <p:nvPicPr>
            <p:cNvPr id="32" name="Picture 31">
              <a:hlinkClick r:id="rId29" tooltip="Survey"/>
              <a:extLst>
                <a:ext uri="{FF2B5EF4-FFF2-40B4-BE49-F238E27FC236}">
                  <a16:creationId xmlns:a16="http://schemas.microsoft.com/office/drawing/2014/main" id="{953BBCF5-1F13-43A3-9E80-2BFC42161545}"/>
                </a:ext>
              </a:extLst>
            </p:cNvPr>
            <p:cNvPicPr>
              <a:picLocks noChangeAspect="1"/>
            </p:cNvPicPr>
            <p:nvPr/>
          </p:nvPicPr>
          <p:blipFill>
            <a:blip r:embed="rId3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8228" y="4577161"/>
              <a:ext cx="876422" cy="905001"/>
            </a:xfrm>
            <a:prstGeom prst="rect">
              <a:avLst/>
            </a:prstGeom>
          </p:spPr>
        </p:pic>
        <p:pic>
          <p:nvPicPr>
            <p:cNvPr id="34" name="Picture 33">
              <a:hlinkClick r:id="rId31" tooltip="Basket Analysis"/>
              <a:extLst>
                <a:ext uri="{FF2B5EF4-FFF2-40B4-BE49-F238E27FC236}">
                  <a16:creationId xmlns:a16="http://schemas.microsoft.com/office/drawing/2014/main" id="{3B9E86EF-DA80-4E66-BA57-E04451E90AF8}"/>
                </a:ext>
              </a:extLst>
            </p:cNvPr>
            <p:cNvPicPr>
              <a:picLocks noChangeAspect="1"/>
            </p:cNvPicPr>
            <p:nvPr/>
          </p:nvPicPr>
          <p:blipFill>
            <a:blip r:embed="rId3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16593" y="4570016"/>
              <a:ext cx="866896" cy="905001"/>
            </a:xfrm>
            <a:prstGeom prst="rect">
              <a:avLst/>
            </a:prstGeom>
          </p:spPr>
        </p:pic>
        <p:pic>
          <p:nvPicPr>
            <p:cNvPr id="36" name="Picture 35">
              <a:hlinkClick r:id="rId33" tooltip="New and Returning Customers"/>
              <a:extLst>
                <a:ext uri="{FF2B5EF4-FFF2-40B4-BE49-F238E27FC236}">
                  <a16:creationId xmlns:a16="http://schemas.microsoft.com/office/drawing/2014/main" id="{DACB8C53-8542-4FB7-98AB-2900BD6BEB8E}"/>
                </a:ext>
              </a:extLst>
            </p:cNvPr>
            <p:cNvPicPr>
              <a:picLocks noChangeAspect="1"/>
            </p:cNvPicPr>
            <p:nvPr/>
          </p:nvPicPr>
          <p:blipFill>
            <a:blip r:embed="rId3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39237" y="4581924"/>
              <a:ext cx="895475" cy="895475"/>
            </a:xfrm>
            <a:prstGeom prst="rect">
              <a:avLst/>
            </a:prstGeom>
          </p:spPr>
        </p:pic>
        <p:pic>
          <p:nvPicPr>
            <p:cNvPr id="38" name="Picture 37">
              <a:hlinkClick r:id="rId35" tooltip="Currency Conversion"/>
              <a:extLst>
                <a:ext uri="{FF2B5EF4-FFF2-40B4-BE49-F238E27FC236}">
                  <a16:creationId xmlns:a16="http://schemas.microsoft.com/office/drawing/2014/main" id="{306715F4-30AF-4FAA-A6B3-A796D64D6686}"/>
                </a:ext>
              </a:extLst>
            </p:cNvPr>
            <p:cNvPicPr>
              <a:picLocks noChangeAspect="1"/>
            </p:cNvPicPr>
            <p:nvPr/>
          </p:nvPicPr>
          <p:blipFill>
            <a:blip r:embed="rId3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60930" y="4581924"/>
              <a:ext cx="933580" cy="905001"/>
            </a:xfrm>
            <a:prstGeom prst="rect">
              <a:avLst/>
            </a:prstGeom>
          </p:spPr>
        </p:pic>
        <p:pic>
          <p:nvPicPr>
            <p:cNvPr id="40" name="Picture 39">
              <a:hlinkClick r:id="rId37" tooltip="Hierarchies"/>
              <a:extLst>
                <a:ext uri="{FF2B5EF4-FFF2-40B4-BE49-F238E27FC236}">
                  <a16:creationId xmlns:a16="http://schemas.microsoft.com/office/drawing/2014/main" id="{894181F3-2E15-482D-BDD8-28166F93B019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1498" y="5793587"/>
              <a:ext cx="905001" cy="895475"/>
            </a:xfrm>
            <a:prstGeom prst="rect">
              <a:avLst/>
            </a:prstGeom>
          </p:spPr>
        </p:pic>
        <p:pic>
          <p:nvPicPr>
            <p:cNvPr id="42" name="Picture 41">
              <a:hlinkClick r:id="rId39" tooltip="Parent-Child Hierarchies"/>
              <a:extLst>
                <a:ext uri="{FF2B5EF4-FFF2-40B4-BE49-F238E27FC236}">
                  <a16:creationId xmlns:a16="http://schemas.microsoft.com/office/drawing/2014/main" id="{E7405619-2EE4-4CA9-858D-9B723EAA5ADB}"/>
                </a:ext>
              </a:extLst>
            </p:cNvPr>
            <p:cNvPicPr>
              <a:picLocks noChangeAspect="1"/>
            </p:cNvPicPr>
            <p:nvPr/>
          </p:nvPicPr>
          <p:blipFill>
            <a:blip r:embed="rId4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22721" y="5793587"/>
              <a:ext cx="885949" cy="895475"/>
            </a:xfrm>
            <a:prstGeom prst="rect">
              <a:avLst/>
            </a:prstGeom>
          </p:spPr>
        </p:pic>
        <p:pic>
          <p:nvPicPr>
            <p:cNvPr id="44" name="Picture 43">
              <a:hlinkClick r:id="rId41" tooltip="Events in Progress"/>
              <a:extLst>
                <a:ext uri="{FF2B5EF4-FFF2-40B4-BE49-F238E27FC236}">
                  <a16:creationId xmlns:a16="http://schemas.microsoft.com/office/drawing/2014/main" id="{0AE75B90-93FF-45D2-93E2-C70A16744F6C}"/>
                </a:ext>
              </a:extLst>
            </p:cNvPr>
            <p:cNvPicPr>
              <a:picLocks noChangeAspect="1"/>
            </p:cNvPicPr>
            <p:nvPr/>
          </p:nvPicPr>
          <p:blipFill>
            <a:blip r:embed="rId4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44412" y="5784060"/>
              <a:ext cx="924054" cy="914528"/>
            </a:xfrm>
            <a:prstGeom prst="rect">
              <a:avLst/>
            </a:prstGeom>
          </p:spPr>
        </p:pic>
        <p:pic>
          <p:nvPicPr>
            <p:cNvPr id="46" name="Picture 45">
              <a:hlinkClick r:id="rId43" tooltip="Like-for-Like Comparison"/>
              <a:extLst>
                <a:ext uri="{FF2B5EF4-FFF2-40B4-BE49-F238E27FC236}">
                  <a16:creationId xmlns:a16="http://schemas.microsoft.com/office/drawing/2014/main" id="{CC14A840-2001-4A98-BCF0-1D6CE78C8428}"/>
                </a:ext>
              </a:extLst>
            </p:cNvPr>
            <p:cNvPicPr>
              <a:picLocks noChangeAspect="1"/>
            </p:cNvPicPr>
            <p:nvPr/>
          </p:nvPicPr>
          <p:blipFill>
            <a:blip r:embed="rId4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02304" y="5774534"/>
              <a:ext cx="895475" cy="933580"/>
            </a:xfrm>
            <a:prstGeom prst="rect">
              <a:avLst/>
            </a:prstGeom>
          </p:spPr>
        </p:pic>
        <p:pic>
          <p:nvPicPr>
            <p:cNvPr id="48" name="Picture 47">
              <a:hlinkClick r:id="rId45" tooltip="Transition Matrix"/>
              <a:extLst>
                <a:ext uri="{FF2B5EF4-FFF2-40B4-BE49-F238E27FC236}">
                  <a16:creationId xmlns:a16="http://schemas.microsoft.com/office/drawing/2014/main" id="{92B72E0C-279E-4908-BE6F-66FFC19CC7E8}"/>
                </a:ext>
              </a:extLst>
            </p:cNvPr>
            <p:cNvPicPr>
              <a:picLocks noChangeAspect="1"/>
            </p:cNvPicPr>
            <p:nvPr/>
          </p:nvPicPr>
          <p:blipFill>
            <a:blip r:embed="rId4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34474" y="5788824"/>
              <a:ext cx="905001" cy="905001"/>
            </a:xfrm>
            <a:prstGeom prst="rect">
              <a:avLst/>
            </a:prstGeom>
          </p:spPr>
        </p:pic>
        <p:pic>
          <p:nvPicPr>
            <p:cNvPr id="50" name="Picture 49">
              <a:hlinkClick r:id="rId47" tooltip="Ranking"/>
              <a:extLst>
                <a:ext uri="{FF2B5EF4-FFF2-40B4-BE49-F238E27FC236}">
                  <a16:creationId xmlns:a16="http://schemas.microsoft.com/office/drawing/2014/main" id="{F586EAA4-2102-4938-BE96-9718582F3351}"/>
                </a:ext>
              </a:extLst>
            </p:cNvPr>
            <p:cNvPicPr>
              <a:picLocks noChangeAspect="1"/>
            </p:cNvPicPr>
            <p:nvPr/>
          </p:nvPicPr>
          <p:blipFill>
            <a:blip r:embed="rId4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99035" y="5798350"/>
              <a:ext cx="857370" cy="88594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35874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34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</vt:lpstr>
      <vt:lpstr>Calibri</vt:lpstr>
      <vt:lpstr>Calibri Light</vt:lpstr>
      <vt:lpstr>Office Theme</vt:lpstr>
      <vt:lpstr>DAX Patterns</vt:lpstr>
      <vt:lpstr>What is Patterns</vt:lpstr>
      <vt:lpstr>URLs</vt:lpstr>
      <vt:lpstr>Patterns Set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DAX Patterns</dc:title>
  <dc:creator>FNU LNU</dc:creator>
  <cp:lastModifiedBy>FNU LNU</cp:lastModifiedBy>
  <cp:revision>25</cp:revision>
  <dcterms:created xsi:type="dcterms:W3CDTF">2021-10-13T16:33:50Z</dcterms:created>
  <dcterms:modified xsi:type="dcterms:W3CDTF">2021-10-13T17:49:14Z</dcterms:modified>
</cp:coreProperties>
</file>